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6"/>
  </p:handoutMasterIdLst>
  <p:sldIdLst>
    <p:sldId id="256" r:id="rId3"/>
    <p:sldId id="257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54"/>
      </p:cViewPr>
      <p:guideLst>
        <p:guide orient="horz" pos="2132"/>
        <p:guide pos="381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3594100" y="1325880"/>
            <a:ext cx="1342390" cy="6775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上传</a:t>
            </a:r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3594100" y="4801235"/>
            <a:ext cx="1342390" cy="6775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下载</a:t>
            </a:r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420370" y="1095375"/>
            <a:ext cx="2319020" cy="1139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/>
              <a:t>文件</a:t>
            </a:r>
            <a:r>
              <a:rPr lang="zh-CN" altLang="en-US"/>
              <a:t>类型：</a:t>
            </a:r>
            <a:endParaRPr lang="zh-CN" altLang="en-US"/>
          </a:p>
          <a:p>
            <a:pPr algn="l"/>
            <a:r>
              <a:rPr lang="en-US" altLang="zh-CN">
                <a:sym typeface="+mn-ea"/>
              </a:rPr>
              <a:t>1</a:t>
            </a:r>
            <a:r>
              <a:rPr lang="zh-CN" altLang="en-US">
                <a:sym typeface="+mn-ea"/>
              </a:rPr>
              <a:t>：图像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2</a:t>
            </a:r>
            <a:r>
              <a:rPr lang="zh-CN" altLang="en-US">
                <a:sym typeface="+mn-ea"/>
              </a:rPr>
              <a:t>：任意文件</a:t>
            </a:r>
            <a:endParaRPr lang="zh-CN" altLang="en-US"/>
          </a:p>
        </p:txBody>
      </p:sp>
      <p:sp>
        <p:nvSpPr>
          <p:cNvPr id="10" name="矩形 9"/>
          <p:cNvSpPr/>
          <p:nvPr/>
        </p:nvSpPr>
        <p:spPr>
          <a:xfrm>
            <a:off x="420370" y="4581525"/>
            <a:ext cx="2319020" cy="1139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>
                <a:sym typeface="+mn-ea"/>
              </a:rPr>
              <a:t>文件</a:t>
            </a:r>
            <a:r>
              <a:rPr lang="zh-CN" altLang="en-US"/>
              <a:t>类型：</a:t>
            </a:r>
            <a:endParaRPr lang="zh-CN" altLang="en-US"/>
          </a:p>
          <a:p>
            <a:pPr algn="l"/>
            <a:r>
              <a:rPr lang="en-US" altLang="zh-CN"/>
              <a:t>1</a:t>
            </a:r>
            <a:r>
              <a:rPr lang="zh-CN" altLang="en-US"/>
              <a:t>：图像</a:t>
            </a:r>
            <a:endParaRPr lang="en-US" altLang="zh-CN"/>
          </a:p>
          <a:p>
            <a:pPr algn="l"/>
            <a:r>
              <a:rPr lang="en-US" altLang="zh-CN">
                <a:sym typeface="+mn-ea"/>
              </a:rPr>
              <a:t>2</a:t>
            </a:r>
            <a:r>
              <a:rPr lang="zh-CN" altLang="en-US">
                <a:sym typeface="+mn-ea"/>
              </a:rPr>
              <a:t>：任意文件</a:t>
            </a:r>
            <a:endParaRPr lang="en-US" altLang="zh-CN"/>
          </a:p>
        </p:txBody>
      </p:sp>
      <p:cxnSp>
        <p:nvCxnSpPr>
          <p:cNvPr id="12" name="直接箭头连接符 11"/>
          <p:cNvCxnSpPr>
            <a:stCxn id="6" idx="3"/>
          </p:cNvCxnSpPr>
          <p:nvPr/>
        </p:nvCxnSpPr>
        <p:spPr>
          <a:xfrm>
            <a:off x="4936490" y="1664970"/>
            <a:ext cx="718820" cy="0"/>
          </a:xfrm>
          <a:prstGeom prst="straightConnector1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4936490" y="5140325"/>
            <a:ext cx="732155" cy="7620"/>
          </a:xfrm>
          <a:prstGeom prst="straightConnector1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endCxn id="8" idx="1"/>
          </p:cNvCxnSpPr>
          <p:nvPr/>
        </p:nvCxnSpPr>
        <p:spPr>
          <a:xfrm flipV="1">
            <a:off x="2739390" y="5140325"/>
            <a:ext cx="854710" cy="14605"/>
          </a:xfrm>
          <a:prstGeom prst="straightConnector1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 flipV="1">
            <a:off x="2739390" y="1658620"/>
            <a:ext cx="867410" cy="10160"/>
          </a:xfrm>
          <a:prstGeom prst="straightConnector1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表格 1"/>
          <p:cNvGraphicFramePr/>
          <p:nvPr/>
        </p:nvGraphicFramePr>
        <p:xfrm>
          <a:off x="5655310" y="247650"/>
          <a:ext cx="225425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4250"/>
              </a:tblGrid>
              <a:tr h="27432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compress</a:t>
                      </a:r>
                      <a:r>
                        <a:rPr lang="zh-CN" altLang="en-US" sz="1200">
                          <a:sym typeface="+mn-ea"/>
                        </a:rPr>
                        <a:t>（客户端）</a:t>
                      </a:r>
                      <a:endParaRPr lang="zh-CN" altLang="en-US" sz="1200">
                        <a:sym typeface="+mn-ea"/>
                      </a:endParaRPr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0</a:t>
                      </a:r>
                      <a:r>
                        <a:rPr lang="zh-CN" altLang="en-US" sz="1200">
                          <a:sym typeface="+mn-ea"/>
                        </a:rPr>
                        <a:t>：不压缩</a:t>
                      </a:r>
                      <a:endParaRPr lang="zh-CN" altLang="en-US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zh-CN" altLang="en-US" sz="1200">
                          <a:sym typeface="+mn-ea"/>
                        </a:rPr>
                        <a:t>任意文件</a:t>
                      </a:r>
                      <a:endParaRPr lang="zh-CN" altLang="en-US" sz="1200">
                        <a:sym typeface="+mn-ea"/>
                      </a:endParaRPr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/>
                        <a:t>1</a:t>
                      </a:r>
                      <a:r>
                        <a:rPr lang="zh-CN" altLang="en-US" sz="1200"/>
                        <a:t>：</a:t>
                      </a:r>
                      <a:r>
                        <a:rPr lang="en-US" altLang="zh-CN" sz="1200">
                          <a:sym typeface="+mn-ea"/>
                        </a:rPr>
                        <a:t>ZIP</a:t>
                      </a:r>
                      <a:r>
                        <a:rPr lang="zh-CN" altLang="en-US" sz="1200">
                          <a:sym typeface="+mn-ea"/>
                        </a:rPr>
                        <a:t>压缩（</a:t>
                      </a:r>
                      <a:r>
                        <a:rPr lang="zh-CN" altLang="en-US" sz="1200">
                          <a:sym typeface="+mn-ea"/>
                        </a:rPr>
                        <a:t>任意</a:t>
                      </a:r>
                      <a:r>
                        <a:rPr lang="zh-CN" altLang="en-US" sz="1200">
                          <a:sym typeface="+mn-ea"/>
                        </a:rPr>
                        <a:t>文件）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zh-CN" altLang="en-US" sz="1200">
                          <a:sym typeface="+mn-ea"/>
                        </a:rPr>
                        <a:t>任意文件</a:t>
                      </a:r>
                      <a:r>
                        <a:rPr lang="en-US" altLang="zh-CN" sz="1200">
                          <a:sym typeface="+mn-ea"/>
                        </a:rPr>
                        <a:t>-&gt;ZIP</a:t>
                      </a:r>
                      <a:endParaRPr lang="en-US" altLang="zh-CN" sz="1200"/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2</a:t>
                      </a:r>
                      <a:r>
                        <a:rPr lang="zh-CN" altLang="en-US" sz="1200">
                          <a:sym typeface="+mn-ea"/>
                        </a:rPr>
                        <a:t>：</a:t>
                      </a:r>
                      <a:r>
                        <a:rPr lang="en-US" altLang="zh-CN" sz="1200">
                          <a:sym typeface="+mn-ea"/>
                        </a:rPr>
                        <a:t>JPEG</a:t>
                      </a:r>
                      <a:r>
                        <a:rPr lang="zh-CN" altLang="en-US" sz="1200">
                          <a:sym typeface="+mn-ea"/>
                        </a:rPr>
                        <a:t>压缩（图像）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JPG</a:t>
                      </a:r>
                      <a:r>
                        <a:rPr lang="en-US" altLang="zh-CN" sz="1200">
                          <a:sym typeface="+mn-ea"/>
                        </a:rPr>
                        <a:t>-&gt;JPG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                  </a:t>
                      </a:r>
                      <a:r>
                        <a:rPr lang="en-US" altLang="zh-CN" sz="1200">
                          <a:sym typeface="+mn-ea"/>
                        </a:rPr>
                        <a:t>BMP</a:t>
                      </a:r>
                      <a:r>
                        <a:rPr lang="en-US" altLang="zh-CN" sz="1200">
                          <a:sym typeface="+mn-ea"/>
                        </a:rPr>
                        <a:t>&gt;JPG</a:t>
                      </a:r>
                      <a:endParaRPr lang="zh-CN" altLang="en-US" sz="1200"/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3</a:t>
                      </a:r>
                      <a:r>
                        <a:rPr lang="zh-CN" altLang="en-US" sz="1200">
                          <a:sym typeface="+mn-ea"/>
                        </a:rPr>
                        <a:t>：</a:t>
                      </a:r>
                      <a:r>
                        <a:rPr lang="en-US" altLang="zh-CN" sz="1200">
                          <a:sym typeface="+mn-ea"/>
                        </a:rPr>
                        <a:t>H264</a:t>
                      </a:r>
                      <a:r>
                        <a:rPr lang="zh-CN" altLang="en-US" sz="1200">
                          <a:sym typeface="+mn-ea"/>
                        </a:rPr>
                        <a:t>压缩（图像）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JPG-&gt;H264</a:t>
                      </a:r>
                      <a:endParaRPr lang="en-US" altLang="zh-CN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                  BMP-&gt;H264</a:t>
                      </a:r>
                      <a:endParaRPr lang="zh-CN" altLang="en-US" sz="120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表格 2"/>
          <p:cNvGraphicFramePr/>
          <p:nvPr/>
        </p:nvGraphicFramePr>
        <p:xfrm>
          <a:off x="5655310" y="3726815"/>
          <a:ext cx="225425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4250"/>
              </a:tblGrid>
              <a:tr h="27432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compress</a:t>
                      </a:r>
                      <a:r>
                        <a:rPr lang="zh-CN" altLang="en-US" sz="1200">
                          <a:sym typeface="+mn-ea"/>
                        </a:rPr>
                        <a:t>（服务器端）</a:t>
                      </a:r>
                      <a:endParaRPr lang="zh-CN" altLang="en-US" sz="1200">
                        <a:sym typeface="+mn-ea"/>
                      </a:endParaRPr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0</a:t>
                      </a:r>
                      <a:r>
                        <a:rPr lang="zh-CN" altLang="en-US" sz="1200">
                          <a:sym typeface="+mn-ea"/>
                        </a:rPr>
                        <a:t>：不压缩</a:t>
                      </a:r>
                      <a:endParaRPr lang="zh-CN" altLang="en-US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zh-CN" altLang="en-US" sz="1200">
                          <a:sym typeface="+mn-ea"/>
                        </a:rPr>
                        <a:t>任意文件</a:t>
                      </a:r>
                      <a:endParaRPr lang="zh-CN" altLang="en-US" sz="1200">
                        <a:sym typeface="+mn-ea"/>
                      </a:endParaRPr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/>
                        <a:t>1</a:t>
                      </a:r>
                      <a:r>
                        <a:rPr lang="zh-CN" altLang="en-US" sz="1200"/>
                        <a:t>：</a:t>
                      </a:r>
                      <a:r>
                        <a:rPr lang="en-US" altLang="zh-CN" sz="1200">
                          <a:sym typeface="+mn-ea"/>
                        </a:rPr>
                        <a:t>ZIP</a:t>
                      </a:r>
                      <a:r>
                        <a:rPr lang="zh-CN" altLang="en-US" sz="1200">
                          <a:sym typeface="+mn-ea"/>
                        </a:rPr>
                        <a:t>压缩（</a:t>
                      </a:r>
                      <a:r>
                        <a:rPr lang="zh-CN" altLang="en-US" sz="1200">
                          <a:sym typeface="+mn-ea"/>
                        </a:rPr>
                        <a:t>任意</a:t>
                      </a:r>
                      <a:r>
                        <a:rPr lang="zh-CN" altLang="en-US" sz="1200">
                          <a:sym typeface="+mn-ea"/>
                        </a:rPr>
                        <a:t>文件）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zh-CN" altLang="en-US" sz="1200">
                          <a:sym typeface="+mn-ea"/>
                        </a:rPr>
                        <a:t>任意文件</a:t>
                      </a:r>
                      <a:r>
                        <a:rPr lang="en-US" altLang="zh-CN" sz="1200">
                          <a:sym typeface="+mn-ea"/>
                        </a:rPr>
                        <a:t>-&gt;</a:t>
                      </a:r>
                      <a:r>
                        <a:rPr lang="en-US" altLang="zh-CN" sz="1200">
                          <a:sym typeface="+mn-ea"/>
                        </a:rPr>
                        <a:t>ZIP</a:t>
                      </a:r>
                      <a:endParaRPr lang="en-US" altLang="zh-CN" sz="1200"/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2</a:t>
                      </a:r>
                      <a:r>
                        <a:rPr lang="zh-CN" altLang="en-US" sz="1200">
                          <a:sym typeface="+mn-ea"/>
                        </a:rPr>
                        <a:t>：</a:t>
                      </a:r>
                      <a:r>
                        <a:rPr lang="en-US" altLang="zh-CN" sz="1200">
                          <a:sym typeface="+mn-ea"/>
                        </a:rPr>
                        <a:t>JPEG</a:t>
                      </a:r>
                      <a:r>
                        <a:rPr lang="zh-CN" altLang="en-US" sz="1200">
                          <a:sym typeface="+mn-ea"/>
                        </a:rPr>
                        <a:t>压缩（图像）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JPG</a:t>
                      </a:r>
                      <a:r>
                        <a:rPr lang="en-US" altLang="zh-CN" sz="1200">
                          <a:sym typeface="+mn-ea"/>
                        </a:rPr>
                        <a:t>-&gt;JPG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                  </a:t>
                      </a:r>
                      <a:r>
                        <a:rPr lang="en-US" altLang="zh-CN" sz="1200">
                          <a:sym typeface="+mn-ea"/>
                        </a:rPr>
                        <a:t>BMP</a:t>
                      </a:r>
                      <a:r>
                        <a:rPr lang="en-US" altLang="zh-CN" sz="1200">
                          <a:sym typeface="+mn-ea"/>
                        </a:rPr>
                        <a:t>&gt;JPG</a:t>
                      </a:r>
                      <a:endParaRPr lang="zh-CN" altLang="en-US" sz="1200"/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3</a:t>
                      </a:r>
                      <a:r>
                        <a:rPr lang="zh-CN" altLang="en-US" sz="1200">
                          <a:sym typeface="+mn-ea"/>
                        </a:rPr>
                        <a:t>：</a:t>
                      </a:r>
                      <a:r>
                        <a:rPr lang="en-US" altLang="zh-CN" sz="1200">
                          <a:sym typeface="+mn-ea"/>
                        </a:rPr>
                        <a:t>H264</a:t>
                      </a:r>
                      <a:r>
                        <a:rPr lang="zh-CN" altLang="en-US" sz="1200">
                          <a:sym typeface="+mn-ea"/>
                        </a:rPr>
                        <a:t>压缩（图像）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JPG-&gt;H264</a:t>
                      </a:r>
                      <a:endParaRPr lang="en-US" altLang="zh-CN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                  BMP-&gt;H264</a:t>
                      </a:r>
                      <a:endParaRPr lang="zh-CN" altLang="en-US" sz="120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5" name="直接箭头连接符 4"/>
          <p:cNvCxnSpPr/>
          <p:nvPr/>
        </p:nvCxnSpPr>
        <p:spPr>
          <a:xfrm>
            <a:off x="7909560" y="1654175"/>
            <a:ext cx="718820" cy="0"/>
          </a:xfrm>
          <a:prstGeom prst="straightConnector1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/>
          <p:cNvCxnSpPr/>
          <p:nvPr/>
        </p:nvCxnSpPr>
        <p:spPr>
          <a:xfrm>
            <a:off x="7909560" y="5144135"/>
            <a:ext cx="718820" cy="0"/>
          </a:xfrm>
          <a:prstGeom prst="straightConnector1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表格 6"/>
          <p:cNvGraphicFramePr/>
          <p:nvPr/>
        </p:nvGraphicFramePr>
        <p:xfrm>
          <a:off x="8628380" y="207010"/>
          <a:ext cx="2594610" cy="2904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4610"/>
              </a:tblGrid>
              <a:tr h="30353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decompress</a:t>
                      </a:r>
                      <a:r>
                        <a:rPr lang="zh-CN" altLang="en-US" sz="1200">
                          <a:sym typeface="+mn-ea"/>
                        </a:rPr>
                        <a:t>（服务器端）</a:t>
                      </a:r>
                      <a:endParaRPr lang="zh-CN" altLang="en-US" sz="1200">
                        <a:sym typeface="+mn-ea"/>
                      </a:endParaRPr>
                    </a:p>
                  </a:txBody>
                  <a:tcPr/>
                </a:tc>
              </a:tr>
              <a:tr h="49784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0</a:t>
                      </a:r>
                      <a:r>
                        <a:rPr lang="zh-CN" altLang="en-US" sz="1200">
                          <a:sym typeface="+mn-ea"/>
                        </a:rPr>
                        <a:t>：不解压</a:t>
                      </a:r>
                      <a:endParaRPr lang="zh-CN" altLang="en-US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输出数据：任意文件</a:t>
                      </a:r>
                      <a:endParaRPr lang="zh-CN" altLang="en-US" sz="1200">
                        <a:sym typeface="+mn-ea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1</a:t>
                      </a:r>
                      <a:r>
                        <a:rPr lang="zh-CN" altLang="en-US" sz="1200">
                          <a:sym typeface="+mn-ea"/>
                        </a:rPr>
                        <a:t>：</a:t>
                      </a:r>
                      <a:r>
                        <a:rPr lang="en-US" altLang="zh-CN" sz="1200">
                          <a:sym typeface="+mn-ea"/>
                        </a:rPr>
                        <a:t>ZIP</a:t>
                      </a:r>
                      <a:r>
                        <a:rPr lang="zh-CN" altLang="en-US" sz="1200">
                          <a:sym typeface="+mn-ea"/>
                        </a:rPr>
                        <a:t>解压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  ZIP-&gt;</a:t>
                      </a:r>
                      <a:r>
                        <a:rPr lang="zh-CN" altLang="en-US" sz="1200">
                          <a:sym typeface="+mn-ea"/>
                        </a:rPr>
                        <a:t>任意文件</a:t>
                      </a:r>
                      <a:endParaRPr lang="zh-CN" altLang="en-US" sz="1200"/>
                    </a:p>
                  </a:txBody>
                  <a:tcPr/>
                </a:tc>
              </a:tr>
              <a:tr h="8229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2</a:t>
                      </a:r>
                      <a:r>
                        <a:rPr lang="zh-CN" altLang="en-US" sz="1200">
                          <a:sym typeface="+mn-ea"/>
                        </a:rPr>
                        <a:t>：解压成</a:t>
                      </a:r>
                      <a:r>
                        <a:rPr lang="en-US" altLang="zh-CN" sz="1200">
                          <a:sym typeface="+mn-ea"/>
                        </a:rPr>
                        <a:t>JPG</a:t>
                      </a:r>
                      <a:r>
                        <a:rPr lang="zh-CN" altLang="en-US" sz="1200">
                          <a:sym typeface="+mn-ea"/>
                        </a:rPr>
                        <a:t>（图像）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ZIP-&gt;JPG</a:t>
                      </a:r>
                      <a:endParaRPr lang="en-US" altLang="zh-CN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                  </a:t>
                      </a:r>
                      <a:r>
                        <a:rPr lang="en-US" altLang="zh-CN" sz="1200">
                          <a:sym typeface="+mn-ea"/>
                        </a:rPr>
                        <a:t>H264-&gt;JPG</a:t>
                      </a:r>
                      <a:endParaRPr lang="zh-CN" altLang="en-US" sz="1200"/>
                    </a:p>
                    <a:p>
                      <a:pPr>
                        <a:buNone/>
                      </a:pPr>
                      <a:endParaRPr lang="zh-CN" altLang="en-US" sz="1200"/>
                    </a:p>
                  </a:txBody>
                  <a:tcPr/>
                </a:tc>
              </a:tr>
              <a:tr h="8229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/>
                        <a:t>3</a:t>
                      </a:r>
                      <a:r>
                        <a:rPr lang="zh-CN" altLang="en-US" sz="1200"/>
                        <a:t>：解压成</a:t>
                      </a:r>
                      <a:r>
                        <a:rPr lang="en-US" altLang="zh-CN" sz="1200"/>
                        <a:t>BMP</a:t>
                      </a:r>
                      <a:r>
                        <a:rPr lang="zh-CN" altLang="en-US" sz="1200"/>
                        <a:t>（图像</a:t>
                      </a:r>
                      <a:r>
                        <a:rPr lang="zh-CN" altLang="en-US" sz="1200"/>
                        <a:t>）</a:t>
                      </a:r>
                      <a:endParaRPr lang="zh-CN" altLang="en-US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ZIP-&gt;BMP</a:t>
                      </a:r>
                      <a:endParaRPr lang="en-US" altLang="zh-CN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                  </a:t>
                      </a:r>
                      <a:r>
                        <a:rPr lang="en-US" altLang="zh-CN" sz="1200">
                          <a:sym typeface="+mn-ea"/>
                        </a:rPr>
                        <a:t>JPG-&gt;BMP</a:t>
                      </a:r>
                      <a:endParaRPr lang="en-US" altLang="zh-CN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                  </a:t>
                      </a:r>
                      <a:r>
                        <a:rPr lang="en-US" altLang="zh-CN" sz="1200">
                          <a:sym typeface="+mn-ea"/>
                        </a:rPr>
                        <a:t>H264-&gt;BMP</a:t>
                      </a:r>
                      <a:endParaRPr lang="zh-CN" altLang="en-US" sz="120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表格 15"/>
          <p:cNvGraphicFramePr/>
          <p:nvPr/>
        </p:nvGraphicFramePr>
        <p:xfrm>
          <a:off x="8628380" y="3679190"/>
          <a:ext cx="2594610" cy="28822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4610"/>
              </a:tblGrid>
              <a:tr h="21971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decompress</a:t>
                      </a:r>
                      <a:r>
                        <a:rPr lang="zh-CN" altLang="en-US" sz="1200">
                          <a:sym typeface="+mn-ea"/>
                        </a:rPr>
                        <a:t>（客户</a:t>
                      </a:r>
                      <a:r>
                        <a:rPr lang="zh-CN" altLang="en-US" sz="1200">
                          <a:sym typeface="+mn-ea"/>
                        </a:rPr>
                        <a:t>端）</a:t>
                      </a:r>
                      <a:endParaRPr lang="zh-CN" altLang="en-US" sz="1200">
                        <a:sym typeface="+mn-ea"/>
                      </a:endParaRPr>
                    </a:p>
                  </a:txBody>
                  <a:tcPr/>
                </a:tc>
              </a:tr>
              <a:tr h="504825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0</a:t>
                      </a:r>
                      <a:r>
                        <a:rPr lang="zh-CN" altLang="en-US" sz="1200">
                          <a:sym typeface="+mn-ea"/>
                        </a:rPr>
                        <a:t>：不解压</a:t>
                      </a:r>
                      <a:endParaRPr lang="zh-CN" altLang="en-US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输出数据：任意文件</a:t>
                      </a:r>
                      <a:endParaRPr lang="zh-CN" altLang="en-US" sz="1200">
                        <a:sym typeface="+mn-ea"/>
                      </a:endParaRPr>
                    </a:p>
                  </a:txBody>
                  <a:tcPr/>
                </a:tc>
              </a:tr>
              <a:tr h="4572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1</a:t>
                      </a:r>
                      <a:r>
                        <a:rPr lang="zh-CN" altLang="en-US" sz="1200">
                          <a:sym typeface="+mn-ea"/>
                        </a:rPr>
                        <a:t>：</a:t>
                      </a:r>
                      <a:r>
                        <a:rPr lang="en-US" altLang="zh-CN" sz="1200">
                          <a:sym typeface="+mn-ea"/>
                        </a:rPr>
                        <a:t>ZIP</a:t>
                      </a:r>
                      <a:r>
                        <a:rPr lang="zh-CN" altLang="en-US" sz="1200">
                          <a:sym typeface="+mn-ea"/>
                        </a:rPr>
                        <a:t>解压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  ZIP-&gt;</a:t>
                      </a:r>
                      <a:r>
                        <a:rPr lang="zh-CN" altLang="en-US" sz="1200">
                          <a:sym typeface="+mn-ea"/>
                        </a:rPr>
                        <a:t>任意文件</a:t>
                      </a:r>
                      <a:endParaRPr lang="zh-CN" altLang="en-US" sz="1200"/>
                    </a:p>
                  </a:txBody>
                  <a:tcPr/>
                </a:tc>
              </a:tr>
              <a:tr h="8229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2</a:t>
                      </a:r>
                      <a:r>
                        <a:rPr lang="zh-CN" altLang="en-US" sz="1200">
                          <a:sym typeface="+mn-ea"/>
                        </a:rPr>
                        <a:t>：解压成</a:t>
                      </a:r>
                      <a:r>
                        <a:rPr lang="en-US" altLang="zh-CN" sz="1200">
                          <a:sym typeface="+mn-ea"/>
                        </a:rPr>
                        <a:t>JPG</a:t>
                      </a:r>
                      <a:r>
                        <a:rPr lang="zh-CN" altLang="en-US" sz="1200">
                          <a:sym typeface="+mn-ea"/>
                        </a:rPr>
                        <a:t>（图像）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ZIP-&gt;JPG</a:t>
                      </a:r>
                      <a:endParaRPr lang="en-US" altLang="zh-CN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                  </a:t>
                      </a:r>
                      <a:r>
                        <a:rPr lang="en-US" altLang="zh-CN" sz="1200">
                          <a:sym typeface="+mn-ea"/>
                        </a:rPr>
                        <a:t>H264-&gt;JPG</a:t>
                      </a:r>
                      <a:endParaRPr lang="zh-CN" altLang="en-US" sz="1200"/>
                    </a:p>
                    <a:p>
                      <a:pPr>
                        <a:buNone/>
                      </a:pPr>
                      <a:endParaRPr lang="zh-CN" altLang="en-US" sz="1200"/>
                    </a:p>
                  </a:txBody>
                  <a:tcPr/>
                </a:tc>
              </a:tr>
              <a:tr h="39370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/>
                        <a:t>3</a:t>
                      </a:r>
                      <a:r>
                        <a:rPr lang="zh-CN" altLang="en-US" sz="1200"/>
                        <a:t>：解压成</a:t>
                      </a:r>
                      <a:r>
                        <a:rPr lang="en-US" altLang="zh-CN" sz="1200"/>
                        <a:t>BMP</a:t>
                      </a:r>
                      <a:r>
                        <a:rPr lang="zh-CN" altLang="en-US" sz="1200"/>
                        <a:t>（图像</a:t>
                      </a:r>
                      <a:r>
                        <a:rPr lang="zh-CN" altLang="en-US" sz="1200"/>
                        <a:t>）</a:t>
                      </a:r>
                      <a:endParaRPr lang="zh-CN" altLang="en-US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ZIP-&gt;BMP</a:t>
                      </a:r>
                      <a:endParaRPr lang="en-US" altLang="zh-CN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                  </a:t>
                      </a:r>
                      <a:r>
                        <a:rPr lang="en-US" altLang="zh-CN" sz="1200">
                          <a:sym typeface="+mn-ea"/>
                        </a:rPr>
                        <a:t>JPG-&gt;BMP</a:t>
                      </a:r>
                      <a:endParaRPr lang="en-US" altLang="zh-CN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                  </a:t>
                      </a:r>
                      <a:r>
                        <a:rPr lang="en-US" altLang="zh-CN" sz="1200">
                          <a:sym typeface="+mn-ea"/>
                        </a:rPr>
                        <a:t>H264-&gt;BMP</a:t>
                      </a:r>
                      <a:endParaRPr lang="zh-CN" altLang="en-US" sz="120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矩形 5"/>
          <p:cNvSpPr/>
          <p:nvPr/>
        </p:nvSpPr>
        <p:spPr>
          <a:xfrm>
            <a:off x="4001135" y="1332865"/>
            <a:ext cx="1342390" cy="6775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上传</a:t>
            </a:r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4001135" y="4808220"/>
            <a:ext cx="1342390" cy="67754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/>
              <a:t>下载</a:t>
            </a:r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420370" y="1095375"/>
            <a:ext cx="2319020" cy="1139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>
                <a:sym typeface="+mn-ea"/>
              </a:rPr>
              <a:t>图片</a:t>
            </a:r>
            <a:r>
              <a:rPr lang="zh-CN" altLang="en-US"/>
              <a:t>类型：</a:t>
            </a:r>
            <a:endParaRPr lang="zh-CN" altLang="en-US"/>
          </a:p>
          <a:p>
            <a:pPr algn="l"/>
            <a:r>
              <a:rPr lang="en-US" altLang="zh-CN"/>
              <a:t>1</a:t>
            </a:r>
            <a:r>
              <a:rPr lang="zh-CN" altLang="en-US"/>
              <a:t>：</a:t>
            </a:r>
            <a:r>
              <a:rPr lang="en-US" altLang="zh-CN"/>
              <a:t>JPG</a:t>
            </a:r>
            <a:r>
              <a:rPr lang="zh-CN" altLang="en-US"/>
              <a:t>（拍照）</a:t>
            </a:r>
            <a:endParaRPr lang="en-US" altLang="zh-CN"/>
          </a:p>
          <a:p>
            <a:pPr algn="l"/>
            <a:r>
              <a:rPr lang="en-US" altLang="zh-CN"/>
              <a:t>2</a:t>
            </a:r>
            <a:r>
              <a:rPr lang="zh-CN" altLang="en-US"/>
              <a:t>：</a:t>
            </a:r>
            <a:r>
              <a:rPr lang="en-US" altLang="zh-CN"/>
              <a:t>BMP</a:t>
            </a:r>
            <a:endParaRPr lang="en-US" altLang="zh-CN"/>
          </a:p>
        </p:txBody>
      </p:sp>
      <p:sp>
        <p:nvSpPr>
          <p:cNvPr id="10" name="矩形 9"/>
          <p:cNvSpPr/>
          <p:nvPr/>
        </p:nvSpPr>
        <p:spPr>
          <a:xfrm>
            <a:off x="420370" y="4581525"/>
            <a:ext cx="2319020" cy="1139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l"/>
            <a:r>
              <a:rPr lang="zh-CN" altLang="en-US">
                <a:sym typeface="+mn-ea"/>
              </a:rPr>
              <a:t>图片</a:t>
            </a:r>
            <a:r>
              <a:rPr lang="zh-CN" altLang="en-US"/>
              <a:t>类型：</a:t>
            </a:r>
            <a:endParaRPr lang="zh-CN" altLang="en-US"/>
          </a:p>
          <a:p>
            <a:pPr algn="l"/>
            <a:r>
              <a:rPr lang="en-US" altLang="zh-CN"/>
              <a:t>1</a:t>
            </a:r>
            <a:r>
              <a:rPr lang="zh-CN" altLang="en-US"/>
              <a:t>：</a:t>
            </a:r>
            <a:r>
              <a:rPr lang="en-US" altLang="zh-CN"/>
              <a:t>JPG</a:t>
            </a:r>
            <a:endParaRPr lang="en-US" altLang="zh-CN"/>
          </a:p>
          <a:p>
            <a:pPr algn="l"/>
            <a:r>
              <a:rPr lang="en-US" altLang="zh-CN"/>
              <a:t>2</a:t>
            </a:r>
            <a:r>
              <a:rPr lang="zh-CN" altLang="en-US"/>
              <a:t>：</a:t>
            </a:r>
            <a:r>
              <a:rPr lang="en-US" altLang="zh-CN"/>
              <a:t>BMP</a:t>
            </a:r>
            <a:endParaRPr lang="en-US" altLang="zh-CN"/>
          </a:p>
        </p:txBody>
      </p:sp>
      <p:cxnSp>
        <p:nvCxnSpPr>
          <p:cNvPr id="12" name="直接箭头连接符 11"/>
          <p:cNvCxnSpPr>
            <a:stCxn id="6" idx="3"/>
          </p:cNvCxnSpPr>
          <p:nvPr/>
        </p:nvCxnSpPr>
        <p:spPr>
          <a:xfrm>
            <a:off x="5343525" y="1671955"/>
            <a:ext cx="718820" cy="0"/>
          </a:xfrm>
          <a:prstGeom prst="straightConnector1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>
            <a:off x="5343525" y="5147310"/>
            <a:ext cx="732155" cy="7620"/>
          </a:xfrm>
          <a:prstGeom prst="straightConnector1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箭头连接符 18"/>
          <p:cNvCxnSpPr>
            <a:endCxn id="8" idx="1"/>
          </p:cNvCxnSpPr>
          <p:nvPr/>
        </p:nvCxnSpPr>
        <p:spPr>
          <a:xfrm flipV="1">
            <a:off x="2739390" y="5147310"/>
            <a:ext cx="1261745" cy="7620"/>
          </a:xfrm>
          <a:prstGeom prst="straightConnector1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 flipV="1">
            <a:off x="2739390" y="1661160"/>
            <a:ext cx="1261745" cy="7620"/>
          </a:xfrm>
          <a:prstGeom prst="straightConnector1">
            <a:avLst/>
          </a:prstGeom>
          <a:ln w="28575" cmpd="sng">
            <a:solidFill>
              <a:schemeClr val="accent1">
                <a:shade val="50000"/>
              </a:schemeClr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表格 3"/>
          <p:cNvGraphicFramePr/>
          <p:nvPr/>
        </p:nvGraphicFramePr>
        <p:xfrm>
          <a:off x="6062345" y="254635"/>
          <a:ext cx="379984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9840"/>
              </a:tblGrid>
              <a:tr h="27432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compress</a:t>
                      </a:r>
                      <a:r>
                        <a:rPr lang="zh-CN" altLang="en-US" sz="1200">
                          <a:sym typeface="+mn-ea"/>
                        </a:rPr>
                        <a:t>（客户端） </a:t>
                      </a:r>
                      <a:r>
                        <a:rPr lang="en-US" altLang="zh-CN" sz="1200">
                          <a:sym typeface="+mn-ea"/>
                        </a:rPr>
                        <a:t>decompress</a:t>
                      </a:r>
                      <a:r>
                        <a:rPr lang="zh-CN" altLang="en-US" sz="1200">
                          <a:sym typeface="+mn-ea"/>
                        </a:rPr>
                        <a:t>（服务端）</a:t>
                      </a:r>
                      <a:endParaRPr lang="zh-CN" altLang="en-US" sz="1200">
                        <a:sym typeface="+mn-ea"/>
                      </a:endParaRPr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0</a:t>
                      </a:r>
                      <a:r>
                        <a:rPr lang="zh-CN" altLang="en-US" sz="1200">
                          <a:sym typeface="+mn-ea"/>
                        </a:rPr>
                        <a:t>：不压缩</a:t>
                      </a:r>
                      <a:endParaRPr lang="zh-CN" altLang="en-US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JPG</a:t>
                      </a:r>
                      <a:endParaRPr lang="en-US" altLang="zh-CN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                  BMP</a:t>
                      </a:r>
                      <a:endParaRPr lang="zh-CN" altLang="en-US" sz="1200">
                        <a:sym typeface="+mn-ea"/>
                      </a:endParaRPr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/>
                        <a:t>1</a:t>
                      </a:r>
                      <a:r>
                        <a:rPr lang="zh-CN" altLang="en-US" sz="1200"/>
                        <a:t>：</a:t>
                      </a:r>
                      <a:r>
                        <a:rPr lang="en-US" altLang="zh-CN" sz="1200">
                          <a:sym typeface="+mn-ea"/>
                        </a:rPr>
                        <a:t>ZIP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JPG-&gt;ZIP</a:t>
                      </a:r>
                      <a:r>
                        <a:rPr lang="en-US" altLang="zh-CN" sz="1200">
                          <a:sym typeface="+mn-ea"/>
                        </a:rPr>
                        <a:t>-&gt;JPG</a:t>
                      </a:r>
                      <a:endParaRPr lang="en-US" altLang="zh-CN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                  BMP-&gt;ZIP</a:t>
                      </a:r>
                      <a:r>
                        <a:rPr lang="en-US" altLang="zh-CN" sz="1200">
                          <a:sym typeface="+mn-ea"/>
                        </a:rPr>
                        <a:t>-&gt;BMP</a:t>
                      </a:r>
                      <a:endParaRPr lang="en-US" altLang="zh-CN" sz="1200"/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2</a:t>
                      </a:r>
                      <a:r>
                        <a:rPr lang="zh-CN" altLang="en-US" sz="1200">
                          <a:sym typeface="+mn-ea"/>
                        </a:rPr>
                        <a:t>：</a:t>
                      </a:r>
                      <a:r>
                        <a:rPr lang="en-US" altLang="zh-CN" sz="1200">
                          <a:sym typeface="+mn-ea"/>
                        </a:rPr>
                        <a:t>JPEG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JPG-&gt;JPG</a:t>
                      </a:r>
                      <a:r>
                        <a:rPr lang="en-US" altLang="zh-CN" sz="1200">
                          <a:sym typeface="+mn-ea"/>
                        </a:rPr>
                        <a:t>-&gt;BMP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                  BMP&gt;JPG</a:t>
                      </a:r>
                      <a:r>
                        <a:rPr lang="en-US" altLang="zh-CN" sz="1200">
                          <a:sym typeface="+mn-ea"/>
                        </a:rPr>
                        <a:t>-&gt;BMP</a:t>
                      </a:r>
                      <a:endParaRPr lang="zh-CN" altLang="en-US" sz="1200"/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3</a:t>
                      </a:r>
                      <a:r>
                        <a:rPr lang="zh-CN" altLang="en-US" sz="1200">
                          <a:sym typeface="+mn-ea"/>
                        </a:rPr>
                        <a:t>：</a:t>
                      </a:r>
                      <a:r>
                        <a:rPr lang="en-US" altLang="zh-CN" sz="1200">
                          <a:sym typeface="+mn-ea"/>
                        </a:rPr>
                        <a:t>H264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JPG-&gt;H264</a:t>
                      </a:r>
                      <a:r>
                        <a:rPr lang="en-US" altLang="zh-CN" sz="1200">
                          <a:sym typeface="+mn-ea"/>
                        </a:rPr>
                        <a:t>-&gt;BMP</a:t>
                      </a:r>
                      <a:endParaRPr lang="en-US" altLang="zh-CN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                  BMP-&gt;H264</a:t>
                      </a:r>
                      <a:r>
                        <a:rPr lang="en-US" altLang="zh-CN" sz="1200">
                          <a:sym typeface="+mn-ea"/>
                        </a:rPr>
                        <a:t>-&gt;BMP</a:t>
                      </a:r>
                      <a:endParaRPr lang="zh-CN" altLang="en-US" sz="120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表格 4"/>
          <p:cNvGraphicFramePr/>
          <p:nvPr/>
        </p:nvGraphicFramePr>
        <p:xfrm>
          <a:off x="6062345" y="3733800"/>
          <a:ext cx="3841115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1115"/>
              </a:tblGrid>
              <a:tr h="27432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compress</a:t>
                      </a:r>
                      <a:r>
                        <a:rPr lang="zh-CN" altLang="en-US" sz="1200">
                          <a:sym typeface="+mn-ea"/>
                        </a:rPr>
                        <a:t>（服务端） </a:t>
                      </a:r>
                      <a:r>
                        <a:rPr lang="en-US" altLang="zh-CN" sz="1200">
                          <a:sym typeface="+mn-ea"/>
                        </a:rPr>
                        <a:t>decompress</a:t>
                      </a:r>
                      <a:r>
                        <a:rPr lang="zh-CN" altLang="en-US" sz="1200">
                          <a:sym typeface="+mn-ea"/>
                        </a:rPr>
                        <a:t>（客户端）</a:t>
                      </a:r>
                      <a:endParaRPr lang="en-US" altLang="zh-CN" sz="1200">
                        <a:sym typeface="+mn-ea"/>
                      </a:endParaRPr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0</a:t>
                      </a:r>
                      <a:r>
                        <a:rPr lang="zh-CN" altLang="en-US" sz="1200">
                          <a:sym typeface="+mn-ea"/>
                        </a:rPr>
                        <a:t>：不压缩</a:t>
                      </a:r>
                      <a:endParaRPr lang="zh-CN" altLang="en-US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JPG</a:t>
                      </a:r>
                      <a:endParaRPr lang="en-US" altLang="zh-CN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                  BMP</a:t>
                      </a:r>
                      <a:endParaRPr lang="zh-CN" altLang="en-US" sz="1200">
                        <a:sym typeface="+mn-ea"/>
                      </a:endParaRPr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/>
                        <a:t>1</a:t>
                      </a:r>
                      <a:r>
                        <a:rPr lang="zh-CN" altLang="en-US" sz="1200"/>
                        <a:t>：</a:t>
                      </a:r>
                      <a:r>
                        <a:rPr lang="en-US" altLang="zh-CN" sz="1200">
                          <a:sym typeface="+mn-ea"/>
                        </a:rPr>
                        <a:t>ZIP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JPG-&gt;</a:t>
                      </a:r>
                      <a:r>
                        <a:rPr lang="en-US" altLang="zh-CN" sz="1200">
                          <a:sym typeface="+mn-ea"/>
                        </a:rPr>
                        <a:t>ZIP-&gt;JPG</a:t>
                      </a:r>
                      <a:endParaRPr lang="en-US" altLang="zh-CN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                  BMP-&gt;</a:t>
                      </a:r>
                      <a:r>
                        <a:rPr lang="en-US" altLang="zh-CN" sz="1200">
                          <a:sym typeface="+mn-ea"/>
                        </a:rPr>
                        <a:t>ZIP-&gt;BMP</a:t>
                      </a:r>
                      <a:endParaRPr lang="en-US" altLang="zh-CN" sz="1200"/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2</a:t>
                      </a:r>
                      <a:r>
                        <a:rPr lang="zh-CN" altLang="en-US" sz="1200">
                          <a:sym typeface="+mn-ea"/>
                        </a:rPr>
                        <a:t>：</a:t>
                      </a:r>
                      <a:r>
                        <a:rPr lang="en-US" altLang="zh-CN" sz="1200">
                          <a:sym typeface="+mn-ea"/>
                        </a:rPr>
                        <a:t>JPEG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JPG-&gt;JPG</a:t>
                      </a:r>
                      <a:r>
                        <a:rPr lang="en-US" altLang="zh-CN" sz="1200">
                          <a:sym typeface="+mn-ea"/>
                        </a:rPr>
                        <a:t>-&gt;BMP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                  BMP&gt;JPG</a:t>
                      </a:r>
                      <a:r>
                        <a:rPr lang="en-US" altLang="zh-CN" sz="1200">
                          <a:sym typeface="+mn-ea"/>
                        </a:rPr>
                        <a:t>-&gt;BMP</a:t>
                      </a:r>
                      <a:endParaRPr lang="zh-CN" altLang="en-US" sz="1200"/>
                    </a:p>
                  </a:txBody>
                  <a:tcPr/>
                </a:tc>
              </a:tr>
              <a:tr h="64008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3</a:t>
                      </a:r>
                      <a:r>
                        <a:rPr lang="zh-CN" altLang="en-US" sz="1200">
                          <a:sym typeface="+mn-ea"/>
                        </a:rPr>
                        <a:t>：</a:t>
                      </a:r>
                      <a:r>
                        <a:rPr lang="en-US" altLang="zh-CN" sz="1200">
                          <a:sym typeface="+mn-ea"/>
                        </a:rPr>
                        <a:t>H264</a:t>
                      </a:r>
                      <a:endParaRPr lang="en-US" altLang="zh-CN" sz="1200"/>
                    </a:p>
                    <a:p>
                      <a:pPr>
                        <a:buNone/>
                      </a:pPr>
                      <a:r>
                        <a:rPr lang="zh-CN" altLang="en-US" sz="1200">
                          <a:sym typeface="+mn-ea"/>
                        </a:rPr>
                        <a:t>输出数据：</a:t>
                      </a:r>
                      <a:r>
                        <a:rPr lang="en-US" altLang="zh-CN" sz="1200">
                          <a:sym typeface="+mn-ea"/>
                        </a:rPr>
                        <a:t>JPG-&gt;H264</a:t>
                      </a:r>
                      <a:r>
                        <a:rPr lang="en-US" altLang="zh-CN" sz="1200">
                          <a:sym typeface="+mn-ea"/>
                        </a:rPr>
                        <a:t>-&gt;BMP</a:t>
                      </a:r>
                      <a:endParaRPr lang="en-US" altLang="zh-CN" sz="1200"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en-US" altLang="zh-CN" sz="1200">
                          <a:sym typeface="+mn-ea"/>
                        </a:rPr>
                        <a:t>                  BMP-&gt;H264</a:t>
                      </a:r>
                      <a:r>
                        <a:rPr lang="en-US" altLang="zh-CN" sz="1200">
                          <a:sym typeface="+mn-ea"/>
                        </a:rPr>
                        <a:t>-&gt;BMP</a:t>
                      </a:r>
                      <a:endParaRPr lang="zh-CN" altLang="en-US" sz="120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、2、3、6、8、10、11、12、15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TEMPLATE_THUMBS_INDEX" val="1、2、3、6、8、10、11、12、15"/>
  <p:tag name="KSO_WM_SLIDE_ID" val="custom20187308_1"/>
  <p:tag name="KSO_WM_TEMPLATE_SUBCATEGORY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3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1208</Words>
  <Application>WPS 演示</Application>
  <PresentationFormat>宽屏</PresentationFormat>
  <Paragraphs>128</Paragraphs>
  <Slides>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8" baseType="lpstr">
      <vt:lpstr>Arial</vt:lpstr>
      <vt:lpstr>宋体</vt:lpstr>
      <vt:lpstr>Wingdings</vt:lpstr>
      <vt:lpstr>微软雅黑</vt:lpstr>
      <vt:lpstr>Arial Unicode MS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30</cp:revision>
  <dcterms:created xsi:type="dcterms:W3CDTF">2019-06-13T10:03:00Z</dcterms:created>
  <dcterms:modified xsi:type="dcterms:W3CDTF">2019-06-19T06:10:59Z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2052-11.1.0.8696</vt:lpwstr>
  </property>
</Properties>
</file>